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8" r:id="rId18"/>
    <p:sldId id="272" r:id="rId19"/>
    <p:sldId id="273" r:id="rId20"/>
    <p:sldId id="274" r:id="rId21"/>
    <p:sldId id="275" r:id="rId22"/>
    <p:sldId id="276" r:id="rId23"/>
    <p:sldId id="277"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7" autoAdjust="0"/>
    <p:restoredTop sz="94660"/>
  </p:normalViewPr>
  <p:slideViewPr>
    <p:cSldViewPr snapToGrid="0">
      <p:cViewPr varScale="1">
        <p:scale>
          <a:sx n="65" d="100"/>
          <a:sy n="65" d="100"/>
        </p:scale>
        <p:origin x="15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78ABE3C1-DBE1-495D-B57B-2849774B866A}" type="datetimeFigureOut">
              <a:rPr lang="en-US" smtClean="0"/>
              <a:t>4/11/2023</a:t>
            </a:fld>
            <a:endParaRPr lang="en-US" dirty="0"/>
          </a:p>
        </p:txBody>
      </p:sp>
      <p:sp>
        <p:nvSpPr>
          <p:cNvPr id="5" name="Footer Placeholder 4"/>
          <p:cNvSpPr>
            <a:spLocks noGrp="1"/>
          </p:cNvSpPr>
          <p:nvPr>
            <p:ph type="ftr" sz="quarter" idx="11"/>
          </p:nvPr>
        </p:nvSpPr>
        <p:spPr>
          <a:xfrm>
            <a:off x="1921934" y="5054602"/>
            <a:ext cx="4064860" cy="279400"/>
          </a:xfr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91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94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73988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9793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11610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6411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1224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38507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06389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04977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178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44009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7970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8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4/11/2023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62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9131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7453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4/11/2023</a:t>
            </a:fld>
            <a:endParaRPr lang="en-US" dirty="0"/>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982599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sldNum="0"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4F77-B2EC-4886-927F-6923C49FA002}"/>
              </a:ext>
            </a:extLst>
          </p:cNvPr>
          <p:cNvSpPr>
            <a:spLocks noGrp="1"/>
          </p:cNvSpPr>
          <p:nvPr>
            <p:ph type="ctrTitle"/>
          </p:nvPr>
        </p:nvSpPr>
        <p:spPr>
          <a:xfrm>
            <a:off x="1517947" y="1795821"/>
            <a:ext cx="6108101" cy="1018196"/>
          </a:xfrm>
        </p:spPr>
        <p:txBody>
          <a:bodyPr/>
          <a:lstStyle/>
          <a:p>
            <a:r>
              <a:rPr lang="en-US" sz="2700" b="1" dirty="0"/>
              <a:t>DESIGN AND IMPLEMENTATION OF SCADA SYSTEM FOR REMOTE INDUSTRIAL PLANT</a:t>
            </a:r>
            <a:endParaRPr lang="en-GB" sz="2700" dirty="0"/>
          </a:p>
        </p:txBody>
      </p:sp>
      <p:sp>
        <p:nvSpPr>
          <p:cNvPr id="3" name="Subtitle 2">
            <a:extLst>
              <a:ext uri="{FF2B5EF4-FFF2-40B4-BE49-F238E27FC236}">
                <a16:creationId xmlns:a16="http://schemas.microsoft.com/office/drawing/2014/main" id="{A2231285-72C1-4FA3-B6B0-5AAEADB7D918}"/>
              </a:ext>
            </a:extLst>
          </p:cNvPr>
          <p:cNvSpPr>
            <a:spLocks noGrp="1"/>
          </p:cNvSpPr>
          <p:nvPr>
            <p:ph type="subTitle" idx="1"/>
          </p:nvPr>
        </p:nvSpPr>
        <p:spPr>
          <a:xfrm>
            <a:off x="1611970" y="2710778"/>
            <a:ext cx="5920057" cy="1737358"/>
          </a:xfrm>
        </p:spPr>
        <p:txBody>
          <a:bodyPr>
            <a:noAutofit/>
          </a:bodyPr>
          <a:lstStyle/>
          <a:p>
            <a:r>
              <a:rPr lang="en-US" sz="1600" b="1" dirty="0"/>
              <a:t>MOHAMMED, Aliyu</a:t>
            </a:r>
            <a:endParaRPr lang="en-GB" sz="1600" dirty="0"/>
          </a:p>
          <a:p>
            <a:r>
              <a:rPr lang="en-US" sz="1600" b="1" dirty="0"/>
              <a:t>AAU/SPS/FET/ELE/M.ENG/17/10600</a:t>
            </a:r>
            <a:endParaRPr lang="en-US" sz="1600" dirty="0"/>
          </a:p>
          <a:p>
            <a:r>
              <a:rPr lang="en-US" sz="1600" dirty="0"/>
              <a:t>Supervisor: </a:t>
            </a:r>
            <a:r>
              <a:rPr lang="en-US" sz="1600" b="1" dirty="0"/>
              <a:t>Engr. Dr. </a:t>
            </a:r>
            <a:r>
              <a:rPr lang="en-US" sz="1600" b="1" dirty="0" err="1"/>
              <a:t>Okundamiya</a:t>
            </a:r>
            <a:r>
              <a:rPr lang="en-US" sz="1600" b="1" dirty="0"/>
              <a:t>, M. S.</a:t>
            </a:r>
          </a:p>
          <a:p>
            <a:r>
              <a:rPr lang="en-US" sz="1600" dirty="0"/>
              <a:t>Department of Electrical and Electronics Engineering, </a:t>
            </a:r>
            <a:endParaRPr lang="en-GB" sz="1600" dirty="0"/>
          </a:p>
          <a:p>
            <a:r>
              <a:rPr lang="en-US" sz="1600" dirty="0"/>
              <a:t>Faculty of Engineering and Technology, </a:t>
            </a:r>
            <a:endParaRPr lang="en-GB" sz="1600" dirty="0"/>
          </a:p>
          <a:p>
            <a:r>
              <a:rPr lang="en-US" sz="1600" dirty="0"/>
              <a:t>Ambrose Alli University, </a:t>
            </a:r>
            <a:endParaRPr lang="en-GB" sz="1600" dirty="0"/>
          </a:p>
          <a:p>
            <a:r>
              <a:rPr lang="en-US" sz="1600" dirty="0" err="1"/>
              <a:t>Ekpoma</a:t>
            </a:r>
            <a:r>
              <a:rPr lang="en-US" sz="1600" dirty="0"/>
              <a:t>, Nigeria.</a:t>
            </a:r>
            <a:r>
              <a:rPr lang="en-US" sz="1600" b="1" dirty="0"/>
              <a:t>          </a:t>
            </a:r>
            <a:endParaRPr lang="en-GB" sz="1600" dirty="0"/>
          </a:p>
          <a:p>
            <a:r>
              <a:rPr lang="en-US" sz="1600" dirty="0"/>
              <a:t> </a:t>
            </a:r>
            <a:endParaRPr lang="en-GB" sz="1600" dirty="0"/>
          </a:p>
          <a:p>
            <a:endParaRPr lang="en-GB" sz="1600" dirty="0"/>
          </a:p>
        </p:txBody>
      </p:sp>
      <p:pic>
        <p:nvPicPr>
          <p:cNvPr id="5" name="Picture 2" descr="C:\Users\ALIYU\Documents\MENG THESIS\main work\IMG_20190602_160125_503.jpg">
            <a:extLst>
              <a:ext uri="{FF2B5EF4-FFF2-40B4-BE49-F238E27FC236}">
                <a16:creationId xmlns:a16="http://schemas.microsoft.com/office/drawing/2014/main" id="{A5AC64A4-00BF-4983-AA12-33FE260D7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532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E6FB-0D96-403A-89C3-C5CA48FA8EF4}"/>
              </a:ext>
            </a:extLst>
          </p:cNvPr>
          <p:cNvSpPr>
            <a:spLocks noGrp="1"/>
          </p:cNvSpPr>
          <p:nvPr>
            <p:ph type="title"/>
          </p:nvPr>
        </p:nvSpPr>
        <p:spPr/>
        <p:txBody>
          <a:bodyPr>
            <a:normAutofit fontScale="90000"/>
          </a:bodyPr>
          <a:lstStyle/>
          <a:p>
            <a:r>
              <a:rPr lang="en-US" b="1" dirty="0"/>
              <a:t>Review of Literatures Related to SCADA Control</a:t>
            </a:r>
            <a:endParaRPr lang="en-GB" dirty="0"/>
          </a:p>
        </p:txBody>
      </p:sp>
      <p:sp>
        <p:nvSpPr>
          <p:cNvPr id="3" name="Content Placeholder 2">
            <a:extLst>
              <a:ext uri="{FF2B5EF4-FFF2-40B4-BE49-F238E27FC236}">
                <a16:creationId xmlns:a16="http://schemas.microsoft.com/office/drawing/2014/main" id="{A3AFC599-5CFF-4F52-8128-27023894E7AA}"/>
              </a:ext>
            </a:extLst>
          </p:cNvPr>
          <p:cNvSpPr>
            <a:spLocks noGrp="1"/>
          </p:cNvSpPr>
          <p:nvPr>
            <p:ph idx="1"/>
          </p:nvPr>
        </p:nvSpPr>
        <p:spPr>
          <a:xfrm>
            <a:off x="1176865" y="2490135"/>
            <a:ext cx="6798736" cy="3444997"/>
          </a:xfrm>
        </p:spPr>
        <p:txBody>
          <a:bodyPr>
            <a:normAutofit fontScale="92500" lnSpcReduction="10000"/>
          </a:bodyPr>
          <a:lstStyle/>
          <a:p>
            <a:r>
              <a:rPr lang="en-US" dirty="0"/>
              <a:t>From the reading of the above literatures, it was found that most SCADA study either uses specially designed software for the purpose of data acquisition which might be difficult for other professional to work on if there is a need to or they use PLC that are expensive and require high level programing skills. Also, there is a need to take advantage of internet of things (IoT) in the area of SCADA system development. The propose system has a reduced architecture used open source software and hardware and requires a low level programming skills.</a:t>
            </a:r>
            <a:endParaRPr lang="en-GB" dirty="0"/>
          </a:p>
          <a:p>
            <a:endParaRPr lang="en-GB" dirty="0"/>
          </a:p>
        </p:txBody>
      </p:sp>
      <p:pic>
        <p:nvPicPr>
          <p:cNvPr id="5" name="Picture 2" descr="C:\Users\ALIYU\Documents\MENG THESIS\main work\IMG_20190602_160125_503.jpg">
            <a:extLst>
              <a:ext uri="{FF2B5EF4-FFF2-40B4-BE49-F238E27FC236}">
                <a16:creationId xmlns:a16="http://schemas.microsoft.com/office/drawing/2014/main" id="{9ADD4611-609C-4A0A-BE0A-DDB8C2AF9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479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CD11-4BFF-48EC-80FC-56B52FE62A07}"/>
              </a:ext>
            </a:extLst>
          </p:cNvPr>
          <p:cNvSpPr>
            <a:spLocks noGrp="1"/>
          </p:cNvSpPr>
          <p:nvPr>
            <p:ph type="title"/>
          </p:nvPr>
        </p:nvSpPr>
        <p:spPr/>
        <p:txBody>
          <a:bodyPr>
            <a:normAutofit fontScale="90000"/>
          </a:bodyPr>
          <a:lstStyle/>
          <a:p>
            <a:r>
              <a:rPr lang="en-US" b="1" dirty="0"/>
              <a:t>Functional block diagram of the process control system</a:t>
            </a:r>
            <a:endParaRPr lang="en-GB" dirty="0"/>
          </a:p>
        </p:txBody>
      </p:sp>
      <p:grpSp>
        <p:nvGrpSpPr>
          <p:cNvPr id="4" name="Group 3">
            <a:extLst>
              <a:ext uri="{FF2B5EF4-FFF2-40B4-BE49-F238E27FC236}">
                <a16:creationId xmlns:a16="http://schemas.microsoft.com/office/drawing/2014/main" id="{96B05E14-7E3F-4069-8488-DE55FC866F5F}"/>
              </a:ext>
            </a:extLst>
          </p:cNvPr>
          <p:cNvGrpSpPr/>
          <p:nvPr/>
        </p:nvGrpSpPr>
        <p:grpSpPr>
          <a:xfrm>
            <a:off x="1176866" y="2219204"/>
            <a:ext cx="7214965" cy="4019364"/>
            <a:chOff x="0" y="0"/>
            <a:chExt cx="5140532" cy="3767455"/>
          </a:xfrm>
        </p:grpSpPr>
        <p:cxnSp>
          <p:nvCxnSpPr>
            <p:cNvPr id="5" name="Straight Arrow Connector 4">
              <a:extLst>
                <a:ext uri="{FF2B5EF4-FFF2-40B4-BE49-F238E27FC236}">
                  <a16:creationId xmlns:a16="http://schemas.microsoft.com/office/drawing/2014/main" id="{FB2CFC3A-7D8B-48C3-BBA0-9B41E25AA911}"/>
                </a:ext>
              </a:extLst>
            </p:cNvPr>
            <p:cNvCxnSpPr/>
            <p:nvPr/>
          </p:nvCxnSpPr>
          <p:spPr>
            <a:xfrm>
              <a:off x="4572000" y="2159306"/>
              <a:ext cx="0" cy="50419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E0DE3BA-CD3E-4E72-A245-2F7697A536A2}"/>
                </a:ext>
              </a:extLst>
            </p:cNvPr>
            <p:cNvCxnSpPr/>
            <p:nvPr/>
          </p:nvCxnSpPr>
          <p:spPr>
            <a:xfrm>
              <a:off x="1277957" y="1244906"/>
              <a:ext cx="554355"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BEFA7D6-B352-4CF1-84A4-41BDBCF102D1}"/>
                </a:ext>
              </a:extLst>
            </p:cNvPr>
            <p:cNvCxnSpPr/>
            <p:nvPr/>
          </p:nvCxnSpPr>
          <p:spPr>
            <a:xfrm>
              <a:off x="1277957" y="330506"/>
              <a:ext cx="554776"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 name="Text Box 6">
              <a:extLst>
                <a:ext uri="{FF2B5EF4-FFF2-40B4-BE49-F238E27FC236}">
                  <a16:creationId xmlns:a16="http://schemas.microsoft.com/office/drawing/2014/main" id="{64B6F9A5-A6B6-4474-B782-E70756F76DA2}"/>
                </a:ext>
              </a:extLst>
            </p:cNvPr>
            <p:cNvSpPr txBox="1"/>
            <p:nvPr/>
          </p:nvSpPr>
          <p:spPr>
            <a:xfrm>
              <a:off x="1828800" y="0"/>
              <a:ext cx="1872615" cy="376745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Controller Unit</a:t>
              </a:r>
              <a:endParaRPr lang="en-GB" sz="1600" dirty="0">
                <a:ea typeface="Calibri" panose="020F0502020204030204" pitchFamily="34" charset="0"/>
                <a:cs typeface="Times New Roman" panose="02020603050405020304" pitchFamily="18" charset="0"/>
              </a:endParaRPr>
            </a:p>
          </p:txBody>
        </p:sp>
        <p:sp>
          <p:nvSpPr>
            <p:cNvPr id="9" name="Text Box 7">
              <a:extLst>
                <a:ext uri="{FF2B5EF4-FFF2-40B4-BE49-F238E27FC236}">
                  <a16:creationId xmlns:a16="http://schemas.microsoft.com/office/drawing/2014/main" id="{0B276EB7-29B5-422E-9C5E-51D1660256F6}"/>
                </a:ext>
              </a:extLst>
            </p:cNvPr>
            <p:cNvSpPr txBox="1"/>
            <p:nvPr/>
          </p:nvSpPr>
          <p:spPr>
            <a:xfrm>
              <a:off x="0" y="110168"/>
              <a:ext cx="1365250" cy="56134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Temperature Sensor Unit</a:t>
              </a:r>
              <a:endParaRPr lang="en-GB" sz="1200" dirty="0">
                <a:ea typeface="Calibri" panose="020F0502020204030204" pitchFamily="34" charset="0"/>
                <a:cs typeface="Times New Roman" panose="02020603050405020304" pitchFamily="18" charset="0"/>
              </a:endParaRPr>
            </a:p>
          </p:txBody>
        </p:sp>
        <p:sp>
          <p:nvSpPr>
            <p:cNvPr id="10" name="Text Box 8">
              <a:extLst>
                <a:ext uri="{FF2B5EF4-FFF2-40B4-BE49-F238E27FC236}">
                  <a16:creationId xmlns:a16="http://schemas.microsoft.com/office/drawing/2014/main" id="{8D299EB4-4CAB-4A4F-B615-1DA90AB8EF6F}"/>
                </a:ext>
              </a:extLst>
            </p:cNvPr>
            <p:cNvSpPr txBox="1"/>
            <p:nvPr/>
          </p:nvSpPr>
          <p:spPr>
            <a:xfrm>
              <a:off x="0" y="947450"/>
              <a:ext cx="1363345" cy="63881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Level Sensor Unit</a:t>
              </a:r>
              <a:endParaRPr lang="en-GB" sz="1200" dirty="0">
                <a:ea typeface="Calibri" panose="020F0502020204030204" pitchFamily="34" charset="0"/>
                <a:cs typeface="Times New Roman" panose="02020603050405020304" pitchFamily="18" charset="0"/>
              </a:endParaRPr>
            </a:p>
          </p:txBody>
        </p:sp>
        <p:sp>
          <p:nvSpPr>
            <p:cNvPr id="11" name="Text Box 9">
              <a:extLst>
                <a:ext uri="{FF2B5EF4-FFF2-40B4-BE49-F238E27FC236}">
                  <a16:creationId xmlns:a16="http://schemas.microsoft.com/office/drawing/2014/main" id="{60B25CD1-7944-4E7A-B138-1399EE37AA5A}"/>
                </a:ext>
              </a:extLst>
            </p:cNvPr>
            <p:cNvSpPr txBox="1"/>
            <p:nvPr/>
          </p:nvSpPr>
          <p:spPr>
            <a:xfrm>
              <a:off x="0" y="1817783"/>
              <a:ext cx="1379113" cy="53784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Communication Unit</a:t>
              </a:r>
              <a:endParaRPr lang="en-GB" sz="1200" dirty="0">
                <a:ea typeface="Calibri" panose="020F0502020204030204" pitchFamily="34" charset="0"/>
                <a:cs typeface="Times New Roman" panose="02020603050405020304" pitchFamily="18" charset="0"/>
              </a:endParaRPr>
            </a:p>
          </p:txBody>
        </p:sp>
        <p:sp>
          <p:nvSpPr>
            <p:cNvPr id="12" name="Text Box 10">
              <a:extLst>
                <a:ext uri="{FF2B5EF4-FFF2-40B4-BE49-F238E27FC236}">
                  <a16:creationId xmlns:a16="http://schemas.microsoft.com/office/drawing/2014/main" id="{CD3D3C74-9479-42D7-9F74-265A89212775}"/>
                </a:ext>
              </a:extLst>
            </p:cNvPr>
            <p:cNvSpPr txBox="1"/>
            <p:nvPr/>
          </p:nvSpPr>
          <p:spPr>
            <a:xfrm>
              <a:off x="110169" y="2963537"/>
              <a:ext cx="1266618" cy="79311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PC</a:t>
              </a:r>
              <a:endParaRPr lang="en-GB" sz="1050" dirty="0">
                <a:ea typeface="Calibri" panose="020F0502020204030204" pitchFamily="34" charset="0"/>
                <a:cs typeface="Times New Roman" panose="02020603050405020304" pitchFamily="18" charset="0"/>
              </a:endParaRPr>
            </a:p>
          </p:txBody>
        </p:sp>
        <p:sp>
          <p:nvSpPr>
            <p:cNvPr id="13" name="Text Box 11">
              <a:extLst>
                <a:ext uri="{FF2B5EF4-FFF2-40B4-BE49-F238E27FC236}">
                  <a16:creationId xmlns:a16="http://schemas.microsoft.com/office/drawing/2014/main" id="{DD177DFC-C278-4C55-90BE-A10C9DE1B850}"/>
                </a:ext>
              </a:extLst>
            </p:cNvPr>
            <p:cNvSpPr txBox="1"/>
            <p:nvPr/>
          </p:nvSpPr>
          <p:spPr>
            <a:xfrm>
              <a:off x="4109293" y="1542361"/>
              <a:ext cx="1030605" cy="71603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Final Control Unit</a:t>
              </a:r>
              <a:endParaRPr lang="en-GB" sz="1600" dirty="0">
                <a:ea typeface="Calibri" panose="020F0502020204030204" pitchFamily="34" charset="0"/>
                <a:cs typeface="Times New Roman" panose="02020603050405020304" pitchFamily="18" charset="0"/>
              </a:endParaRPr>
            </a:p>
          </p:txBody>
        </p:sp>
        <p:sp>
          <p:nvSpPr>
            <p:cNvPr id="14" name="Text Box 12">
              <a:extLst>
                <a:ext uri="{FF2B5EF4-FFF2-40B4-BE49-F238E27FC236}">
                  <a16:creationId xmlns:a16="http://schemas.microsoft.com/office/drawing/2014/main" id="{48BA0E4E-6CE5-4C01-9492-62089091B8A1}"/>
                </a:ext>
              </a:extLst>
            </p:cNvPr>
            <p:cNvSpPr txBox="1"/>
            <p:nvPr/>
          </p:nvSpPr>
          <p:spPr>
            <a:xfrm>
              <a:off x="4109292" y="33050"/>
              <a:ext cx="1031240" cy="53403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Display Unit</a:t>
              </a:r>
              <a:endParaRPr lang="en-GB" sz="1200" dirty="0">
                <a:ea typeface="Calibri" panose="020F0502020204030204" pitchFamily="34" charset="0"/>
                <a:cs typeface="Times New Roman" panose="02020603050405020304" pitchFamily="18" charset="0"/>
              </a:endParaRPr>
            </a:p>
          </p:txBody>
        </p:sp>
        <p:sp>
          <p:nvSpPr>
            <p:cNvPr id="15" name="Text Box 13">
              <a:extLst>
                <a:ext uri="{FF2B5EF4-FFF2-40B4-BE49-F238E27FC236}">
                  <a16:creationId xmlns:a16="http://schemas.microsoft.com/office/drawing/2014/main" id="{039B68D7-72C2-4CAF-AC48-05E93BEE8A1E}"/>
                </a:ext>
              </a:extLst>
            </p:cNvPr>
            <p:cNvSpPr txBox="1"/>
            <p:nvPr/>
          </p:nvSpPr>
          <p:spPr>
            <a:xfrm>
              <a:off x="4109292" y="848298"/>
              <a:ext cx="1030605" cy="35179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Alarm Unit </a:t>
              </a:r>
              <a:endParaRPr lang="en-GB" sz="1200" dirty="0">
                <a:ea typeface="Calibri" panose="020F0502020204030204" pitchFamily="34" charset="0"/>
                <a:cs typeface="Times New Roman" panose="02020603050405020304" pitchFamily="18" charset="0"/>
              </a:endParaRPr>
            </a:p>
          </p:txBody>
        </p:sp>
        <p:sp>
          <p:nvSpPr>
            <p:cNvPr id="16" name="Text Box 14">
              <a:extLst>
                <a:ext uri="{FF2B5EF4-FFF2-40B4-BE49-F238E27FC236}">
                  <a16:creationId xmlns:a16="http://schemas.microsoft.com/office/drawing/2014/main" id="{BFEE55F8-AA3F-46A3-93B8-D018C400D4E8}"/>
                </a:ext>
              </a:extLst>
            </p:cNvPr>
            <p:cNvSpPr txBox="1"/>
            <p:nvPr/>
          </p:nvSpPr>
          <p:spPr>
            <a:xfrm>
              <a:off x="4109292" y="2655065"/>
              <a:ext cx="1030674" cy="74041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Final Control Element</a:t>
              </a:r>
              <a:endParaRPr lang="en-GB" sz="1200" dirty="0">
                <a:ea typeface="Calibri" panose="020F0502020204030204" pitchFamily="34"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191E630C-3C6B-4083-BF16-7A5253313157}"/>
                </a:ext>
              </a:extLst>
            </p:cNvPr>
            <p:cNvCxnSpPr/>
            <p:nvPr/>
          </p:nvCxnSpPr>
          <p:spPr>
            <a:xfrm>
              <a:off x="1377109" y="2049137"/>
              <a:ext cx="450215" cy="0"/>
            </a:xfrm>
            <a:prstGeom prst="straightConnector1">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4F949C8-8AAB-4520-AA31-C5C5A3E55F57}"/>
                </a:ext>
              </a:extLst>
            </p:cNvPr>
            <p:cNvCxnSpPr/>
            <p:nvPr/>
          </p:nvCxnSpPr>
          <p:spPr>
            <a:xfrm>
              <a:off x="683046" y="2357609"/>
              <a:ext cx="0" cy="616944"/>
            </a:xfrm>
            <a:prstGeom prst="straightConnector1">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360BD30-43B3-4A7F-88C1-9ECAE68E035D}"/>
                </a:ext>
              </a:extLst>
            </p:cNvPr>
            <p:cNvCxnSpPr/>
            <p:nvPr/>
          </p:nvCxnSpPr>
          <p:spPr>
            <a:xfrm flipV="1">
              <a:off x="3701668" y="1817783"/>
              <a:ext cx="407510" cy="505"/>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32ACB8D-0814-43EF-8747-C66862D01CF3}"/>
                </a:ext>
              </a:extLst>
            </p:cNvPr>
            <p:cNvCxnSpPr/>
            <p:nvPr/>
          </p:nvCxnSpPr>
          <p:spPr>
            <a:xfrm flipV="1">
              <a:off x="3712685" y="1013552"/>
              <a:ext cx="407035"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A9094F5-0951-46B9-86D5-324140C7FDC3}"/>
                </a:ext>
              </a:extLst>
            </p:cNvPr>
            <p:cNvCxnSpPr/>
            <p:nvPr/>
          </p:nvCxnSpPr>
          <p:spPr>
            <a:xfrm flipV="1">
              <a:off x="3712685" y="220337"/>
              <a:ext cx="407035"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grpSp>
      <p:pic>
        <p:nvPicPr>
          <p:cNvPr id="23" name="Picture 2" descr="C:\Users\ALIYU\Documents\MENG THESIS\main work\IMG_20190602_160125_503.jpg">
            <a:extLst>
              <a:ext uri="{FF2B5EF4-FFF2-40B4-BE49-F238E27FC236}">
                <a16:creationId xmlns:a16="http://schemas.microsoft.com/office/drawing/2014/main" id="{5379E55D-DCC2-4D12-9B7C-524B1163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16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FA0F9-624D-4712-985C-3B8C9DC9F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8206" y="412954"/>
            <a:ext cx="8318091" cy="6002593"/>
          </a:xfrm>
          <a:prstGeom prst="rect">
            <a:avLst/>
          </a:prstGeom>
          <a:noFill/>
          <a:ln>
            <a:noFill/>
          </a:ln>
        </p:spPr>
      </p:pic>
      <p:pic>
        <p:nvPicPr>
          <p:cNvPr id="3" name="Picture 2" descr="C:\Users\ALIYU\Documents\MENG THESIS\main work\IMG_20190602_160125_503.jpg">
            <a:extLst>
              <a:ext uri="{FF2B5EF4-FFF2-40B4-BE49-F238E27FC236}">
                <a16:creationId xmlns:a16="http://schemas.microsoft.com/office/drawing/2014/main" id="{74114FFB-B605-4C54-ADB7-DD6438E22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72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662F-E8BE-49C6-9A82-A66B3EDE292E}"/>
              </a:ext>
            </a:extLst>
          </p:cNvPr>
          <p:cNvSpPr>
            <a:spLocks noGrp="1"/>
          </p:cNvSpPr>
          <p:nvPr>
            <p:ph type="title"/>
          </p:nvPr>
        </p:nvSpPr>
        <p:spPr>
          <a:xfrm>
            <a:off x="1003162" y="629872"/>
            <a:ext cx="6798734" cy="638489"/>
          </a:xfrm>
        </p:spPr>
        <p:txBody>
          <a:bodyPr>
            <a:normAutofit fontScale="90000"/>
          </a:bodyPr>
          <a:lstStyle/>
          <a:p>
            <a:r>
              <a:rPr lang="en-US" b="1" dirty="0"/>
              <a:t>Results and Discussion</a:t>
            </a:r>
            <a:endParaRPr lang="en-GB" dirty="0"/>
          </a:p>
        </p:txBody>
      </p:sp>
      <p:pic>
        <p:nvPicPr>
          <p:cNvPr id="4" name="Content Placeholder 3">
            <a:extLst>
              <a:ext uri="{FF2B5EF4-FFF2-40B4-BE49-F238E27FC236}">
                <a16:creationId xmlns:a16="http://schemas.microsoft.com/office/drawing/2014/main" id="{44DD965A-0557-4620-ACEB-7C150801AFBD}"/>
              </a:ext>
            </a:extLst>
          </p:cNvPr>
          <p:cNvPicPr>
            <a:picLocks noGrp="1"/>
          </p:cNvPicPr>
          <p:nvPr>
            <p:ph idx="1"/>
          </p:nvPr>
        </p:nvPicPr>
        <p:blipFill>
          <a:blip r:embed="rId2"/>
          <a:stretch>
            <a:fillRect/>
          </a:stretch>
        </p:blipFill>
        <p:spPr>
          <a:xfrm>
            <a:off x="612058" y="1268361"/>
            <a:ext cx="7919884" cy="4321278"/>
          </a:xfrm>
          <a:prstGeom prst="rect">
            <a:avLst/>
          </a:prstGeom>
        </p:spPr>
      </p:pic>
      <p:sp>
        <p:nvSpPr>
          <p:cNvPr id="5" name="Rectangle 4">
            <a:extLst>
              <a:ext uri="{FF2B5EF4-FFF2-40B4-BE49-F238E27FC236}">
                <a16:creationId xmlns:a16="http://schemas.microsoft.com/office/drawing/2014/main" id="{0EAD70B6-4A4B-4C64-BD22-ACE4C0585D0C}"/>
              </a:ext>
            </a:extLst>
          </p:cNvPr>
          <p:cNvSpPr/>
          <p:nvPr/>
        </p:nvSpPr>
        <p:spPr>
          <a:xfrm>
            <a:off x="1519083" y="5589639"/>
            <a:ext cx="6282813" cy="369332"/>
          </a:xfrm>
          <a:prstGeom prst="rect">
            <a:avLst/>
          </a:prstGeom>
        </p:spPr>
        <p:txBody>
          <a:bodyPr wrap="square">
            <a:spAutoFit/>
          </a:bodyPr>
          <a:lstStyle/>
          <a:p>
            <a:pPr algn="ctr"/>
            <a:r>
              <a:rPr lang="en-US" dirty="0"/>
              <a:t>Circuit diagram of the simulated process </a:t>
            </a:r>
          </a:p>
        </p:txBody>
      </p:sp>
      <p:pic>
        <p:nvPicPr>
          <p:cNvPr id="6" name="Picture 2" descr="C:\Users\ALIYU\Documents\MENG THESIS\main work\IMG_20190602_160125_503.jpg">
            <a:extLst>
              <a:ext uri="{FF2B5EF4-FFF2-40B4-BE49-F238E27FC236}">
                <a16:creationId xmlns:a16="http://schemas.microsoft.com/office/drawing/2014/main" id="{A9ED3C00-0D8D-4A12-A13F-C34FD2499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92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B782-4638-4256-826D-AD1724E6D826}"/>
              </a:ext>
            </a:extLst>
          </p:cNvPr>
          <p:cNvSpPr>
            <a:spLocks noGrp="1"/>
          </p:cNvSpPr>
          <p:nvPr>
            <p:ph type="title"/>
          </p:nvPr>
        </p:nvSpPr>
        <p:spPr>
          <a:xfrm>
            <a:off x="1176866" y="552910"/>
            <a:ext cx="6798734" cy="692237"/>
          </a:xfrm>
        </p:spPr>
        <p:txBody>
          <a:bodyPr>
            <a:normAutofit fontScale="90000"/>
          </a:bodyPr>
          <a:lstStyle/>
          <a:p>
            <a:r>
              <a:rPr lang="en-US" b="1" dirty="0"/>
              <a:t>Results and Discussion</a:t>
            </a:r>
            <a:endParaRPr lang="en-GB" dirty="0"/>
          </a:p>
        </p:txBody>
      </p:sp>
      <p:pic>
        <p:nvPicPr>
          <p:cNvPr id="4" name="Content Placeholder 3">
            <a:extLst>
              <a:ext uri="{FF2B5EF4-FFF2-40B4-BE49-F238E27FC236}">
                <a16:creationId xmlns:a16="http://schemas.microsoft.com/office/drawing/2014/main" id="{CDA594AC-8C8C-4CC7-AE81-8770896EE5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030" y="1120877"/>
            <a:ext cx="7752544" cy="4468762"/>
          </a:xfrm>
          <a:prstGeom prst="rect">
            <a:avLst/>
          </a:prstGeom>
          <a:noFill/>
          <a:ln>
            <a:noFill/>
          </a:ln>
        </p:spPr>
      </p:pic>
      <p:sp>
        <p:nvSpPr>
          <p:cNvPr id="5" name="Rectangle 4">
            <a:extLst>
              <a:ext uri="{FF2B5EF4-FFF2-40B4-BE49-F238E27FC236}">
                <a16:creationId xmlns:a16="http://schemas.microsoft.com/office/drawing/2014/main" id="{31AF869B-A803-41B4-A4F8-30008136D28A}"/>
              </a:ext>
            </a:extLst>
          </p:cNvPr>
          <p:cNvSpPr/>
          <p:nvPr/>
        </p:nvSpPr>
        <p:spPr>
          <a:xfrm>
            <a:off x="1519083" y="5589639"/>
            <a:ext cx="6282813" cy="369332"/>
          </a:xfrm>
          <a:prstGeom prst="rect">
            <a:avLst/>
          </a:prstGeom>
        </p:spPr>
        <p:txBody>
          <a:bodyPr wrap="square">
            <a:spAutoFit/>
          </a:bodyPr>
          <a:lstStyle/>
          <a:p>
            <a:pPr algn="ctr"/>
            <a:r>
              <a:rPr lang="en-US" dirty="0"/>
              <a:t>The login page of the SCADA software</a:t>
            </a:r>
          </a:p>
        </p:txBody>
      </p:sp>
      <p:pic>
        <p:nvPicPr>
          <p:cNvPr id="6" name="Picture 2" descr="C:\Users\ALIYU\Documents\MENG THESIS\main work\IMG_20190602_160125_503.jpg">
            <a:extLst>
              <a:ext uri="{FF2B5EF4-FFF2-40B4-BE49-F238E27FC236}">
                <a16:creationId xmlns:a16="http://schemas.microsoft.com/office/drawing/2014/main" id="{3D791306-F6BF-4A35-8EB7-A52A37779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3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4097-4C2A-4012-8CDF-14004A5931AD}"/>
              </a:ext>
            </a:extLst>
          </p:cNvPr>
          <p:cNvSpPr>
            <a:spLocks noGrp="1"/>
          </p:cNvSpPr>
          <p:nvPr>
            <p:ph type="title"/>
          </p:nvPr>
        </p:nvSpPr>
        <p:spPr>
          <a:xfrm>
            <a:off x="1003162" y="663678"/>
            <a:ext cx="6798734" cy="434766"/>
          </a:xfrm>
        </p:spPr>
        <p:txBody>
          <a:bodyPr>
            <a:normAutofit fontScale="90000"/>
          </a:bodyPr>
          <a:lstStyle/>
          <a:p>
            <a:r>
              <a:rPr lang="en-US" b="1" dirty="0"/>
              <a:t>Results and Discussion</a:t>
            </a:r>
            <a:endParaRPr lang="en-GB" dirty="0"/>
          </a:p>
        </p:txBody>
      </p:sp>
      <p:pic>
        <p:nvPicPr>
          <p:cNvPr id="4" name="Content Placeholder 3">
            <a:extLst>
              <a:ext uri="{FF2B5EF4-FFF2-40B4-BE49-F238E27FC236}">
                <a16:creationId xmlns:a16="http://schemas.microsoft.com/office/drawing/2014/main" id="{BC5F84E9-1BD6-4280-8B80-392F1CD1E3A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85799" y="1098444"/>
            <a:ext cx="7824019" cy="4491195"/>
          </a:xfrm>
          <a:prstGeom prst="rect">
            <a:avLst/>
          </a:prstGeom>
          <a:noFill/>
          <a:ln>
            <a:noFill/>
          </a:ln>
        </p:spPr>
      </p:pic>
      <p:sp>
        <p:nvSpPr>
          <p:cNvPr id="5" name="Rectangle 4">
            <a:extLst>
              <a:ext uri="{FF2B5EF4-FFF2-40B4-BE49-F238E27FC236}">
                <a16:creationId xmlns:a16="http://schemas.microsoft.com/office/drawing/2014/main" id="{31BBC0CD-FC27-4C2F-97F3-0D6792774570}"/>
              </a:ext>
            </a:extLst>
          </p:cNvPr>
          <p:cNvSpPr/>
          <p:nvPr/>
        </p:nvSpPr>
        <p:spPr>
          <a:xfrm>
            <a:off x="1519083" y="5589639"/>
            <a:ext cx="6282813" cy="369332"/>
          </a:xfrm>
          <a:prstGeom prst="rect">
            <a:avLst/>
          </a:prstGeom>
        </p:spPr>
        <p:txBody>
          <a:bodyPr wrap="square">
            <a:spAutoFit/>
          </a:bodyPr>
          <a:lstStyle/>
          <a:p>
            <a:pPr algn="ctr"/>
            <a:r>
              <a:rPr lang="en-US" dirty="0"/>
              <a:t>The SCADA front panel </a:t>
            </a:r>
          </a:p>
        </p:txBody>
      </p:sp>
      <p:pic>
        <p:nvPicPr>
          <p:cNvPr id="6" name="Picture 2" descr="C:\Users\ALIYU\Documents\MENG THESIS\main work\IMG_20190602_160125_503.jpg">
            <a:extLst>
              <a:ext uri="{FF2B5EF4-FFF2-40B4-BE49-F238E27FC236}">
                <a16:creationId xmlns:a16="http://schemas.microsoft.com/office/drawing/2014/main" id="{034A7A3D-9ED5-46A3-A614-29699D77C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19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71F9F8-9047-46A2-B53D-7F788D655C66}"/>
              </a:ext>
            </a:extLst>
          </p:cNvPr>
          <p:cNvPicPr>
            <a:picLocks noGrp="1"/>
          </p:cNvPicPr>
          <p:nvPr>
            <p:ph idx="1"/>
          </p:nvPr>
        </p:nvPicPr>
        <p:blipFill rotWithShape="1">
          <a:blip r:embed="rId2"/>
          <a:srcRect l="19595"/>
          <a:stretch/>
        </p:blipFill>
        <p:spPr>
          <a:xfrm>
            <a:off x="715298" y="572307"/>
            <a:ext cx="7779773" cy="5067055"/>
          </a:xfrm>
          <a:prstGeom prst="rect">
            <a:avLst/>
          </a:prstGeom>
        </p:spPr>
      </p:pic>
      <p:sp>
        <p:nvSpPr>
          <p:cNvPr id="6" name="Rectangle 5">
            <a:extLst>
              <a:ext uri="{FF2B5EF4-FFF2-40B4-BE49-F238E27FC236}">
                <a16:creationId xmlns:a16="http://schemas.microsoft.com/office/drawing/2014/main" id="{FCB6EFB6-4074-4251-9EEF-92720E509097}"/>
              </a:ext>
            </a:extLst>
          </p:cNvPr>
          <p:cNvSpPr/>
          <p:nvPr/>
        </p:nvSpPr>
        <p:spPr>
          <a:xfrm>
            <a:off x="1642599" y="5772097"/>
            <a:ext cx="5858801" cy="369332"/>
          </a:xfrm>
          <a:prstGeom prst="rect">
            <a:avLst/>
          </a:prstGeom>
        </p:spPr>
        <p:txBody>
          <a:bodyPr wrap="square">
            <a:spAutoFit/>
          </a:bodyPr>
          <a:lstStyle/>
          <a:p>
            <a:r>
              <a:rPr lang="en-US" dirty="0"/>
              <a:t>The initialization of the process at the press of the start button </a:t>
            </a:r>
          </a:p>
        </p:txBody>
      </p:sp>
      <p:pic>
        <p:nvPicPr>
          <p:cNvPr id="8" name="Picture 2" descr="C:\Users\ALIYU\Documents\MENG THESIS\main work\IMG_20190602_160125_503.jpg">
            <a:extLst>
              <a:ext uri="{FF2B5EF4-FFF2-40B4-BE49-F238E27FC236}">
                <a16:creationId xmlns:a16="http://schemas.microsoft.com/office/drawing/2014/main" id="{36C4C666-B33B-499D-8AE2-54A07264F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6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97795-FDF5-4434-AA15-26D17C1418A6}"/>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1201687A-3FC3-4603-AC14-81F861AA8737}"/>
              </a:ext>
            </a:extLst>
          </p:cNvPr>
          <p:cNvPicPr>
            <a:picLocks noGrp="1"/>
          </p:cNvPicPr>
          <p:nvPr>
            <p:ph idx="1"/>
          </p:nvPr>
        </p:nvPicPr>
        <p:blipFill rotWithShape="1">
          <a:blip r:embed="rId2"/>
          <a:srcRect l="20655" r="3756"/>
          <a:stretch/>
        </p:blipFill>
        <p:spPr>
          <a:xfrm>
            <a:off x="711639" y="572307"/>
            <a:ext cx="7768683" cy="5067055"/>
          </a:xfrm>
          <a:prstGeom prst="rect">
            <a:avLst/>
          </a:prstGeom>
        </p:spPr>
      </p:pic>
      <p:sp>
        <p:nvSpPr>
          <p:cNvPr id="5" name="Rectangle 4">
            <a:extLst>
              <a:ext uri="{FF2B5EF4-FFF2-40B4-BE49-F238E27FC236}">
                <a16:creationId xmlns:a16="http://schemas.microsoft.com/office/drawing/2014/main" id="{E9A829F8-911D-4B08-9D9E-64600EC73CDA}"/>
              </a:ext>
            </a:extLst>
          </p:cNvPr>
          <p:cNvSpPr/>
          <p:nvPr/>
        </p:nvSpPr>
        <p:spPr>
          <a:xfrm>
            <a:off x="1501742" y="5757997"/>
            <a:ext cx="6473858" cy="369332"/>
          </a:xfrm>
          <a:prstGeom prst="rect">
            <a:avLst/>
          </a:prstGeom>
        </p:spPr>
        <p:txBody>
          <a:bodyPr wrap="square">
            <a:spAutoFit/>
          </a:bodyPr>
          <a:lstStyle/>
          <a:p>
            <a:pPr algn="ctr"/>
            <a:r>
              <a:rPr lang="en-US" dirty="0"/>
              <a:t>The process running in normal operation</a:t>
            </a:r>
          </a:p>
        </p:txBody>
      </p:sp>
      <p:pic>
        <p:nvPicPr>
          <p:cNvPr id="6" name="Picture 2" descr="C:\Users\ALIYU\Documents\MENG THESIS\main work\IMG_20190602_160125_503.jpg">
            <a:extLst>
              <a:ext uri="{FF2B5EF4-FFF2-40B4-BE49-F238E27FC236}">
                <a16:creationId xmlns:a16="http://schemas.microsoft.com/office/drawing/2014/main" id="{4864338E-52B3-48D3-8A55-1C7818BB2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5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F415C0-AD9B-4F76-997A-9712BC817051}"/>
              </a:ext>
            </a:extLst>
          </p:cNvPr>
          <p:cNvPicPr>
            <a:picLocks noGrp="1"/>
          </p:cNvPicPr>
          <p:nvPr>
            <p:ph idx="1"/>
          </p:nvPr>
        </p:nvPicPr>
        <p:blipFill rotWithShape="1">
          <a:blip r:embed="rId2"/>
          <a:srcRect l="26985"/>
          <a:stretch/>
        </p:blipFill>
        <p:spPr>
          <a:xfrm>
            <a:off x="651313" y="615133"/>
            <a:ext cx="4053422" cy="5033499"/>
          </a:xfrm>
          <a:prstGeom prst="rect">
            <a:avLst/>
          </a:prstGeom>
        </p:spPr>
      </p:pic>
      <p:pic>
        <p:nvPicPr>
          <p:cNvPr id="5" name="Picture 4">
            <a:extLst>
              <a:ext uri="{FF2B5EF4-FFF2-40B4-BE49-F238E27FC236}">
                <a16:creationId xmlns:a16="http://schemas.microsoft.com/office/drawing/2014/main" id="{287E82CC-C654-476A-86B3-FAB0682C1AD4}"/>
              </a:ext>
            </a:extLst>
          </p:cNvPr>
          <p:cNvPicPr/>
          <p:nvPr/>
        </p:nvPicPr>
        <p:blipFill rotWithShape="1">
          <a:blip r:embed="rId3"/>
          <a:srcRect l="26985"/>
          <a:stretch/>
        </p:blipFill>
        <p:spPr>
          <a:xfrm>
            <a:off x="4837471" y="615132"/>
            <a:ext cx="3655216" cy="5033499"/>
          </a:xfrm>
          <a:prstGeom prst="rect">
            <a:avLst/>
          </a:prstGeom>
        </p:spPr>
      </p:pic>
      <p:sp>
        <p:nvSpPr>
          <p:cNvPr id="6" name="Rectangle 5">
            <a:extLst>
              <a:ext uri="{FF2B5EF4-FFF2-40B4-BE49-F238E27FC236}">
                <a16:creationId xmlns:a16="http://schemas.microsoft.com/office/drawing/2014/main" id="{AD9D78AA-1411-4736-A7D7-59ECC8E6345E}"/>
              </a:ext>
            </a:extLst>
          </p:cNvPr>
          <p:cNvSpPr/>
          <p:nvPr/>
        </p:nvSpPr>
        <p:spPr>
          <a:xfrm>
            <a:off x="1501742" y="5757997"/>
            <a:ext cx="6473858" cy="369332"/>
          </a:xfrm>
          <a:prstGeom prst="rect">
            <a:avLst/>
          </a:prstGeom>
        </p:spPr>
        <p:txBody>
          <a:bodyPr wrap="square">
            <a:spAutoFit/>
          </a:bodyPr>
          <a:lstStyle/>
          <a:p>
            <a:pPr algn="ctr"/>
            <a:r>
              <a:rPr lang="en-US" dirty="0"/>
              <a:t>Inputting the setpoint  </a:t>
            </a:r>
          </a:p>
        </p:txBody>
      </p:sp>
      <p:pic>
        <p:nvPicPr>
          <p:cNvPr id="7" name="Picture 2" descr="C:\Users\ALIYU\Documents\MENG THESIS\main work\IMG_20190602_160125_503.jpg">
            <a:extLst>
              <a:ext uri="{FF2B5EF4-FFF2-40B4-BE49-F238E27FC236}">
                <a16:creationId xmlns:a16="http://schemas.microsoft.com/office/drawing/2014/main" id="{D056C90B-1F19-45AA-A2C7-4F4C6FF82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06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AE17-8D58-4357-B627-A3CFD16A4F6D}"/>
              </a:ext>
            </a:extLst>
          </p:cNvPr>
          <p:cNvSpPr>
            <a:spLocks noGrp="1"/>
          </p:cNvSpPr>
          <p:nvPr>
            <p:ph type="title"/>
          </p:nvPr>
        </p:nvSpPr>
        <p:spPr/>
        <p:txBody>
          <a:bodyPr/>
          <a:lstStyle/>
          <a:p>
            <a:endParaRPr lang="en-GB" dirty="0"/>
          </a:p>
        </p:txBody>
      </p:sp>
      <p:sp>
        <p:nvSpPr>
          <p:cNvPr id="7" name="Content Placeholder 6">
            <a:extLst>
              <a:ext uri="{FF2B5EF4-FFF2-40B4-BE49-F238E27FC236}">
                <a16:creationId xmlns:a16="http://schemas.microsoft.com/office/drawing/2014/main" id="{7FFF1F4B-97C0-455A-A316-9C4934E37276}"/>
              </a:ext>
            </a:extLst>
          </p:cNvPr>
          <p:cNvSpPr>
            <a:spLocks noGrp="1"/>
          </p:cNvSpPr>
          <p:nvPr>
            <p:ph idx="1"/>
          </p:nvPr>
        </p:nvSpPr>
        <p:spPr>
          <a:xfrm>
            <a:off x="1176866" y="5530152"/>
            <a:ext cx="7210396" cy="629699"/>
          </a:xfrm>
        </p:spPr>
        <p:txBody>
          <a:bodyPr>
            <a:normAutofit fontScale="85000" lnSpcReduction="10000"/>
          </a:bodyPr>
          <a:lstStyle/>
          <a:p>
            <a:pPr marL="0" indent="0">
              <a:buNone/>
            </a:pPr>
            <a:r>
              <a:rPr lang="en-GB" dirty="0"/>
              <a:t>The simulation of the processes and the corresponding Scada software  </a:t>
            </a:r>
          </a:p>
        </p:txBody>
      </p:sp>
      <p:pic>
        <p:nvPicPr>
          <p:cNvPr id="5" name="Picture 4">
            <a:extLst>
              <a:ext uri="{FF2B5EF4-FFF2-40B4-BE49-F238E27FC236}">
                <a16:creationId xmlns:a16="http://schemas.microsoft.com/office/drawing/2014/main" id="{49F53C13-B455-45A2-B973-25F920058563}"/>
              </a:ext>
            </a:extLst>
          </p:cNvPr>
          <p:cNvPicPr/>
          <p:nvPr/>
        </p:nvPicPr>
        <p:blipFill rotWithShape="1">
          <a:blip r:embed="rId2"/>
          <a:srcRect l="3958" t="6585" r="7084" b="17595"/>
          <a:stretch/>
        </p:blipFill>
        <p:spPr bwMode="auto">
          <a:xfrm>
            <a:off x="4571999" y="73418"/>
            <a:ext cx="4572000" cy="545673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B7F1B1F-4141-4ABE-93A1-0C956B8BBC61}"/>
              </a:ext>
            </a:extLst>
          </p:cNvPr>
          <p:cNvPicPr>
            <a:picLocks noChangeAspect="1"/>
          </p:cNvPicPr>
          <p:nvPr/>
        </p:nvPicPr>
        <p:blipFill rotWithShape="1">
          <a:blip r:embed="rId3"/>
          <a:srcRect l="27408" t="2316" r="4073" b="12649"/>
          <a:stretch/>
        </p:blipFill>
        <p:spPr>
          <a:xfrm>
            <a:off x="0" y="73417"/>
            <a:ext cx="4572000" cy="5456734"/>
          </a:xfrm>
          <a:prstGeom prst="rect">
            <a:avLst/>
          </a:prstGeom>
        </p:spPr>
      </p:pic>
      <p:pic>
        <p:nvPicPr>
          <p:cNvPr id="13" name="Picture 2" descr="C:\Users\ALIYU\Documents\MENG THESIS\main work\IMG_20190602_160125_503.jpg">
            <a:extLst>
              <a:ext uri="{FF2B5EF4-FFF2-40B4-BE49-F238E27FC236}">
                <a16:creationId xmlns:a16="http://schemas.microsoft.com/office/drawing/2014/main" id="{6FDB9709-281E-4816-84E2-92C6BB2EF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07DB-255E-42C7-9C67-F8BF974003E0}"/>
              </a:ext>
            </a:extLst>
          </p:cNvPr>
          <p:cNvSpPr>
            <a:spLocks noGrp="1"/>
          </p:cNvSpPr>
          <p:nvPr>
            <p:ph type="title"/>
          </p:nvPr>
        </p:nvSpPr>
        <p:spPr/>
        <p:txBody>
          <a:bodyPr/>
          <a:lstStyle/>
          <a:p>
            <a:r>
              <a:rPr lang="en-US" b="1" dirty="0"/>
              <a:t>Background to the Study</a:t>
            </a:r>
            <a:endParaRPr lang="en-GB" dirty="0"/>
          </a:p>
        </p:txBody>
      </p:sp>
      <p:sp>
        <p:nvSpPr>
          <p:cNvPr id="3" name="Content Placeholder 2">
            <a:extLst>
              <a:ext uri="{FF2B5EF4-FFF2-40B4-BE49-F238E27FC236}">
                <a16:creationId xmlns:a16="http://schemas.microsoft.com/office/drawing/2014/main" id="{9E07CDEC-0C21-4617-9144-94115394A3DA}"/>
              </a:ext>
            </a:extLst>
          </p:cNvPr>
          <p:cNvSpPr>
            <a:spLocks noGrp="1"/>
          </p:cNvSpPr>
          <p:nvPr>
            <p:ph idx="1"/>
          </p:nvPr>
        </p:nvSpPr>
        <p:spPr>
          <a:xfrm>
            <a:off x="966802" y="2475886"/>
            <a:ext cx="7210396" cy="2936745"/>
          </a:xfrm>
        </p:spPr>
        <p:txBody>
          <a:bodyPr>
            <a:normAutofit fontScale="85000" lnSpcReduction="20000"/>
          </a:bodyPr>
          <a:lstStyle/>
          <a:p>
            <a:r>
              <a:rPr lang="en-GB" dirty="0"/>
              <a:t>SCADA  undergoes  for  Supervisory  Control  and  Data Acquisition.  This  SCADA  system  refers  to  the mixture  of  telemetry  and  data  acquisition.</a:t>
            </a:r>
          </a:p>
          <a:p>
            <a:r>
              <a:rPr lang="en-GB" dirty="0"/>
              <a:t>The SCADA unit simplifies the survey and control of all the pant process easily and more conveniently.</a:t>
            </a:r>
          </a:p>
          <a:p>
            <a:r>
              <a:rPr lang="en-GB" dirty="0"/>
              <a:t>In the present situation, the SCADA system has been used more widely and its scope is flourishing day by day, but thanks to the upper costs, the smaller and medium scale industries are within the reflection of using SCADA system in the monitoring of their plant processes.</a:t>
            </a:r>
          </a:p>
        </p:txBody>
      </p:sp>
      <p:pic>
        <p:nvPicPr>
          <p:cNvPr id="5" name="Picture 2" descr="C:\Users\ALIYU\Documents\MENG THESIS\main work\IMG_20190602_160125_503.jpg">
            <a:extLst>
              <a:ext uri="{FF2B5EF4-FFF2-40B4-BE49-F238E27FC236}">
                <a16:creationId xmlns:a16="http://schemas.microsoft.com/office/drawing/2014/main" id="{D30E2E38-8381-4E54-94E4-2DE765E58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902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67C613B-1A67-453E-8729-F4953721BC46}"/>
              </a:ext>
            </a:extLst>
          </p:cNvPr>
          <p:cNvPicPr>
            <a:picLocks noGrp="1"/>
          </p:cNvPicPr>
          <p:nvPr>
            <p:ph idx="1"/>
          </p:nvPr>
        </p:nvPicPr>
        <p:blipFill rotWithShape="1">
          <a:blip r:embed="rId2"/>
          <a:stretch/>
        </p:blipFill>
        <p:spPr bwMode="auto">
          <a:xfrm>
            <a:off x="1471828" y="3244645"/>
            <a:ext cx="6292449" cy="311659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4F25530-923A-4F15-8DD2-2F65225DF171}"/>
              </a:ext>
            </a:extLst>
          </p:cNvPr>
          <p:cNvPicPr/>
          <p:nvPr/>
        </p:nvPicPr>
        <p:blipFill rotWithShape="1">
          <a:blip r:embed="rId3"/>
          <a:srcRect l="10977" t="20430"/>
          <a:stretch/>
        </p:blipFill>
        <p:spPr bwMode="auto">
          <a:xfrm>
            <a:off x="1486578" y="0"/>
            <a:ext cx="6292449" cy="3116590"/>
          </a:xfrm>
          <a:prstGeom prst="rect">
            <a:avLst/>
          </a:prstGeom>
          <a:ln>
            <a:noFill/>
          </a:ln>
          <a:extLst>
            <a:ext uri="{53640926-AAD7-44D8-BBD7-CCE9431645EC}">
              <a14:shadowObscured xmlns:a14="http://schemas.microsoft.com/office/drawing/2010/main"/>
            </a:ext>
          </a:extLst>
        </p:spPr>
      </p:pic>
      <p:pic>
        <p:nvPicPr>
          <p:cNvPr id="6" name="Picture 2" descr="C:\Users\ALIYU\Documents\MENG THESIS\main work\IMG_20190602_160125_503.jpg">
            <a:extLst>
              <a:ext uri="{FF2B5EF4-FFF2-40B4-BE49-F238E27FC236}">
                <a16:creationId xmlns:a16="http://schemas.microsoft.com/office/drawing/2014/main" id="{3B1B30B6-A33B-43A5-A822-E2AF3716D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34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D47D-5671-44A2-9F49-F1B6DFFB98BA}"/>
              </a:ext>
            </a:extLst>
          </p:cNvPr>
          <p:cNvSpPr>
            <a:spLocks noGrp="1"/>
          </p:cNvSpPr>
          <p:nvPr>
            <p:ph type="title"/>
          </p:nvPr>
        </p:nvSpPr>
        <p:spPr/>
        <p:txBody>
          <a:bodyPr/>
          <a:lstStyle/>
          <a:p>
            <a:r>
              <a:rPr lang="en-US" b="1" dirty="0"/>
              <a:t>Findings </a:t>
            </a:r>
            <a:endParaRPr lang="en-GB" dirty="0"/>
          </a:p>
        </p:txBody>
      </p:sp>
      <p:sp>
        <p:nvSpPr>
          <p:cNvPr id="3" name="Content Placeholder 2">
            <a:extLst>
              <a:ext uri="{FF2B5EF4-FFF2-40B4-BE49-F238E27FC236}">
                <a16:creationId xmlns:a16="http://schemas.microsoft.com/office/drawing/2014/main" id="{37C3553F-1705-4149-82C6-57C834BF9756}"/>
              </a:ext>
            </a:extLst>
          </p:cNvPr>
          <p:cNvSpPr>
            <a:spLocks noGrp="1"/>
          </p:cNvSpPr>
          <p:nvPr>
            <p:ph idx="1"/>
          </p:nvPr>
        </p:nvSpPr>
        <p:spPr>
          <a:xfrm>
            <a:off x="648929" y="2490135"/>
            <a:ext cx="7993626" cy="3763181"/>
          </a:xfrm>
        </p:spPr>
        <p:txBody>
          <a:bodyPr>
            <a:normAutofit fontScale="85000" lnSpcReduction="10000"/>
          </a:bodyPr>
          <a:lstStyle/>
          <a:p>
            <a:r>
              <a:rPr lang="en-US" dirty="0"/>
              <a:t>The effectiveness of this simulation depends largely on the similarity and sameness of the Baud rate and communication between SCADA software and the process controller. The following findings were reached; </a:t>
            </a:r>
            <a:endParaRPr lang="en-GB" dirty="0"/>
          </a:p>
          <a:p>
            <a:pPr lvl="0"/>
            <a:r>
              <a:rPr lang="en-GB" dirty="0"/>
              <a:t>An alternative low-cost SCADA system using open source software and devices can be developed. </a:t>
            </a:r>
          </a:p>
          <a:p>
            <a:pPr lvl="0"/>
            <a:r>
              <a:rPr lang="en-US" dirty="0"/>
              <a:t>The advent of new technology like virtual communication drivers can enable communication between filed devices and human machine interphase.</a:t>
            </a:r>
            <a:endParaRPr lang="en-GB" dirty="0"/>
          </a:p>
          <a:p>
            <a:pPr lvl="0"/>
            <a:r>
              <a:rPr lang="en-US" dirty="0"/>
              <a:t>There are two open communication protocols that provide for interoperability between systems for telecontrol application DNP3 and T101</a:t>
            </a:r>
            <a:endParaRPr lang="en-GB" dirty="0"/>
          </a:p>
          <a:p>
            <a:endParaRPr lang="en-GB" dirty="0"/>
          </a:p>
        </p:txBody>
      </p:sp>
      <p:pic>
        <p:nvPicPr>
          <p:cNvPr id="4" name="Picture 2" descr="C:\Users\ALIYU\Documents\MENG THESIS\main work\IMG_20190602_160125_503.jpg">
            <a:extLst>
              <a:ext uri="{FF2B5EF4-FFF2-40B4-BE49-F238E27FC236}">
                <a16:creationId xmlns:a16="http://schemas.microsoft.com/office/drawing/2014/main" id="{D53F9878-C7F6-400F-84E9-758BFCE3A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16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5DA9-4D38-47FE-8628-A6D6988A459E}"/>
              </a:ext>
            </a:extLst>
          </p:cNvPr>
          <p:cNvSpPr>
            <a:spLocks noGrp="1"/>
          </p:cNvSpPr>
          <p:nvPr>
            <p:ph type="title"/>
          </p:nvPr>
        </p:nvSpPr>
        <p:spPr/>
        <p:txBody>
          <a:bodyPr/>
          <a:lstStyle/>
          <a:p>
            <a:r>
              <a:rPr lang="en-US" b="1" dirty="0"/>
              <a:t>Contribution to Knowledge</a:t>
            </a:r>
            <a:endParaRPr lang="en-GB" dirty="0"/>
          </a:p>
        </p:txBody>
      </p:sp>
      <p:sp>
        <p:nvSpPr>
          <p:cNvPr id="3" name="Content Placeholder 2">
            <a:extLst>
              <a:ext uri="{FF2B5EF4-FFF2-40B4-BE49-F238E27FC236}">
                <a16:creationId xmlns:a16="http://schemas.microsoft.com/office/drawing/2014/main" id="{594062C6-4018-46C2-8540-6EBC63E0073C}"/>
              </a:ext>
            </a:extLst>
          </p:cNvPr>
          <p:cNvSpPr>
            <a:spLocks noGrp="1"/>
          </p:cNvSpPr>
          <p:nvPr>
            <p:ph idx="1"/>
          </p:nvPr>
        </p:nvSpPr>
        <p:spPr/>
        <p:txBody>
          <a:bodyPr>
            <a:normAutofit fontScale="92500" lnSpcReduction="10000"/>
          </a:bodyPr>
          <a:lstStyle/>
          <a:p>
            <a:pPr marL="0" indent="0" algn="just">
              <a:buNone/>
            </a:pPr>
            <a:r>
              <a:rPr lang="en-US" dirty="0"/>
              <a:t>This study has contributed to knowledge in the following ways: </a:t>
            </a:r>
            <a:endParaRPr lang="en-GB" dirty="0"/>
          </a:p>
          <a:p>
            <a:pPr lvl="0" algn="just"/>
            <a:r>
              <a:rPr lang="en-US" dirty="0"/>
              <a:t>A cost-effective SCADA software was built which could be used on any system running windows operating system</a:t>
            </a:r>
            <a:endParaRPr lang="en-GB" dirty="0"/>
          </a:p>
          <a:p>
            <a:pPr lvl="0" algn="just"/>
            <a:r>
              <a:rPr lang="en-US" dirty="0"/>
              <a:t>Multiple </a:t>
            </a:r>
            <a:r>
              <a:rPr lang="en-GB" dirty="0"/>
              <a:t>process control using a single front panel </a:t>
            </a:r>
            <a:r>
              <a:rPr lang="en-US" dirty="0"/>
              <a:t>is </a:t>
            </a:r>
            <a:r>
              <a:rPr lang="en-GB" dirty="0"/>
              <a:t>developed</a:t>
            </a:r>
          </a:p>
          <a:p>
            <a:pPr lvl="0" algn="just"/>
            <a:r>
              <a:rPr lang="en-US" dirty="0"/>
              <a:t>The developed system could be used in industrial process to reduce the problems encounter in the use of propriety software.</a:t>
            </a:r>
            <a:endParaRPr lang="en-GB" dirty="0"/>
          </a:p>
          <a:p>
            <a:pPr algn="just"/>
            <a:endParaRPr lang="en-GB" dirty="0"/>
          </a:p>
        </p:txBody>
      </p:sp>
      <p:pic>
        <p:nvPicPr>
          <p:cNvPr id="4" name="Picture 2" descr="C:\Users\ALIYU\Documents\MENG THESIS\main work\IMG_20190602_160125_503.jpg">
            <a:extLst>
              <a:ext uri="{FF2B5EF4-FFF2-40B4-BE49-F238E27FC236}">
                <a16:creationId xmlns:a16="http://schemas.microsoft.com/office/drawing/2014/main" id="{281E6D0F-F274-4495-BEB6-F600D6548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09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DED7-20FD-49C4-B223-1F7045FDC9C0}"/>
              </a:ext>
            </a:extLst>
          </p:cNvPr>
          <p:cNvSpPr>
            <a:spLocks noGrp="1"/>
          </p:cNvSpPr>
          <p:nvPr>
            <p:ph type="title"/>
          </p:nvPr>
        </p:nvSpPr>
        <p:spPr>
          <a:xfrm>
            <a:off x="1176867" y="922868"/>
            <a:ext cx="6798734" cy="987205"/>
          </a:xfrm>
        </p:spPr>
        <p:txBody>
          <a:bodyPr>
            <a:normAutofit fontScale="90000"/>
          </a:bodyPr>
          <a:lstStyle/>
          <a:p>
            <a:r>
              <a:rPr lang="en-US" b="1" dirty="0"/>
              <a:t>Conclusion and Recommendation</a:t>
            </a:r>
            <a:endParaRPr lang="en-GB" dirty="0"/>
          </a:p>
        </p:txBody>
      </p:sp>
      <p:sp>
        <p:nvSpPr>
          <p:cNvPr id="3" name="Content Placeholder 2">
            <a:extLst>
              <a:ext uri="{FF2B5EF4-FFF2-40B4-BE49-F238E27FC236}">
                <a16:creationId xmlns:a16="http://schemas.microsoft.com/office/drawing/2014/main" id="{F79D273A-B2C1-4CF8-AEF7-977A0EAAA81A}"/>
              </a:ext>
            </a:extLst>
          </p:cNvPr>
          <p:cNvSpPr>
            <a:spLocks noGrp="1"/>
          </p:cNvSpPr>
          <p:nvPr>
            <p:ph idx="1"/>
          </p:nvPr>
        </p:nvSpPr>
        <p:spPr/>
        <p:txBody>
          <a:bodyPr>
            <a:normAutofit fontScale="85000" lnSpcReduction="10000"/>
          </a:bodyPr>
          <a:lstStyle/>
          <a:p>
            <a:r>
              <a:rPr lang="en-US" dirty="0"/>
              <a:t>This project sought to design visual studio based SCADA system for use in transferring real-time data from industrial process to clients across a network. This system was developed and proved to meet the requirements of a flexible and scalable system suitable for widespread implementation.  </a:t>
            </a:r>
            <a:endParaRPr lang="en-GB" dirty="0"/>
          </a:p>
          <a:p>
            <a:r>
              <a:rPr lang="en-US" dirty="0"/>
              <a:t>There are several areas where future work should be conducted to improve the functionality of the system. One important area that requires further work is the area of security. This is a major concern for industry and business in general. Before an Internet based SCADA is widely accepted it must have a relatively impenetrable security system </a:t>
            </a:r>
            <a:endParaRPr lang="en-GB" dirty="0"/>
          </a:p>
          <a:p>
            <a:endParaRPr lang="en-GB" dirty="0"/>
          </a:p>
        </p:txBody>
      </p:sp>
      <p:pic>
        <p:nvPicPr>
          <p:cNvPr id="4" name="Picture 2" descr="C:\Users\ALIYU\Documents\MENG THESIS\main work\IMG_20190602_160125_503.jpg">
            <a:extLst>
              <a:ext uri="{FF2B5EF4-FFF2-40B4-BE49-F238E27FC236}">
                <a16:creationId xmlns:a16="http://schemas.microsoft.com/office/drawing/2014/main" id="{17C61BA8-982D-4E94-815A-D0AEA9F76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86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70ED01-9AD0-49B8-866C-FD66A6BD3D51}"/>
              </a:ext>
            </a:extLst>
          </p:cNvPr>
          <p:cNvSpPr>
            <a:spLocks noGrp="1"/>
          </p:cNvSpPr>
          <p:nvPr>
            <p:ph idx="1"/>
          </p:nvPr>
        </p:nvSpPr>
        <p:spPr/>
        <p:txBody>
          <a:bodyPr>
            <a:normAutofit/>
          </a:bodyPr>
          <a:lstStyle/>
          <a:p>
            <a:pPr marL="0" indent="0" algn="ctr">
              <a:buNone/>
            </a:pPr>
            <a:endParaRPr lang="en-GB" sz="4000" dirty="0"/>
          </a:p>
          <a:p>
            <a:pPr marL="0" indent="0" algn="ctr">
              <a:buNone/>
            </a:pPr>
            <a:r>
              <a:rPr lang="en-GB" sz="4000" dirty="0"/>
              <a:t>Thank you </a:t>
            </a:r>
          </a:p>
        </p:txBody>
      </p:sp>
      <p:pic>
        <p:nvPicPr>
          <p:cNvPr id="4" name="Picture 2" descr="C:\Users\ALIYU\Documents\MENG THESIS\main work\IMG_20190602_160125_503.jpg">
            <a:extLst>
              <a:ext uri="{FF2B5EF4-FFF2-40B4-BE49-F238E27FC236}">
                <a16:creationId xmlns:a16="http://schemas.microsoft.com/office/drawing/2014/main" id="{6B864FA7-E41A-429C-9CF5-FBAB0191E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9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D980-10C5-41AA-A57B-EE7407BC6D0A}"/>
              </a:ext>
            </a:extLst>
          </p:cNvPr>
          <p:cNvSpPr>
            <a:spLocks noGrp="1"/>
          </p:cNvSpPr>
          <p:nvPr>
            <p:ph type="title"/>
          </p:nvPr>
        </p:nvSpPr>
        <p:spPr/>
        <p:txBody>
          <a:bodyPr/>
          <a:lstStyle/>
          <a:p>
            <a:r>
              <a:rPr lang="en-US" b="1" dirty="0"/>
              <a:t>Statement of the Problem</a:t>
            </a:r>
            <a:endParaRPr lang="en-GB" dirty="0"/>
          </a:p>
        </p:txBody>
      </p:sp>
      <p:sp>
        <p:nvSpPr>
          <p:cNvPr id="3" name="Content Placeholder 2">
            <a:extLst>
              <a:ext uri="{FF2B5EF4-FFF2-40B4-BE49-F238E27FC236}">
                <a16:creationId xmlns:a16="http://schemas.microsoft.com/office/drawing/2014/main" id="{3D3A7954-13F4-4F1C-B7B9-74D2990F6CC6}"/>
              </a:ext>
            </a:extLst>
          </p:cNvPr>
          <p:cNvSpPr>
            <a:spLocks noGrp="1"/>
          </p:cNvSpPr>
          <p:nvPr>
            <p:ph idx="1"/>
          </p:nvPr>
        </p:nvSpPr>
        <p:spPr/>
        <p:txBody>
          <a:bodyPr>
            <a:normAutofit fontScale="92500" lnSpcReduction="10000"/>
          </a:bodyPr>
          <a:lstStyle/>
          <a:p>
            <a:r>
              <a:rPr lang="en-US" dirty="0"/>
              <a:t>The major technology of SCADA involves PLC, hence increasing the cost of the SCADA system.</a:t>
            </a:r>
          </a:p>
          <a:p>
            <a:r>
              <a:rPr lang="en-US" dirty="0"/>
              <a:t>Companies develop proprietary software to communicate to their hardware. These systems are sold as “turnkey” solutions. </a:t>
            </a:r>
          </a:p>
          <a:p>
            <a:r>
              <a:rPr lang="en-US" dirty="0"/>
              <a:t>The main problem with this system is the overwhelming reliance on the supplier of the system. </a:t>
            </a:r>
          </a:p>
          <a:p>
            <a:r>
              <a:rPr lang="en-US" dirty="0"/>
              <a:t>Open software systems have gained popularity because of the interoperability they bring to the system</a:t>
            </a:r>
            <a:endParaRPr lang="en-GB" dirty="0"/>
          </a:p>
        </p:txBody>
      </p:sp>
      <p:pic>
        <p:nvPicPr>
          <p:cNvPr id="5" name="Picture 2" descr="C:\Users\ALIYU\Documents\MENG THESIS\main work\IMG_20190602_160125_503.jpg">
            <a:extLst>
              <a:ext uri="{FF2B5EF4-FFF2-40B4-BE49-F238E27FC236}">
                <a16:creationId xmlns:a16="http://schemas.microsoft.com/office/drawing/2014/main" id="{9146CC6D-5309-4ED4-B9A0-EC56C1875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205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DBDE-5E8C-43E8-AF88-E02D675F77CF}"/>
              </a:ext>
            </a:extLst>
          </p:cNvPr>
          <p:cNvSpPr>
            <a:spLocks noGrp="1"/>
          </p:cNvSpPr>
          <p:nvPr>
            <p:ph type="title"/>
          </p:nvPr>
        </p:nvSpPr>
        <p:spPr/>
        <p:txBody>
          <a:bodyPr>
            <a:normAutofit fontScale="90000"/>
          </a:bodyPr>
          <a:lstStyle/>
          <a:p>
            <a:r>
              <a:rPr lang="en-US" b="1" dirty="0"/>
              <a:t>Aim and Objectives of the Study</a:t>
            </a:r>
            <a:endParaRPr lang="en-GB" dirty="0"/>
          </a:p>
        </p:txBody>
      </p:sp>
      <p:sp>
        <p:nvSpPr>
          <p:cNvPr id="3" name="Content Placeholder 2">
            <a:extLst>
              <a:ext uri="{FF2B5EF4-FFF2-40B4-BE49-F238E27FC236}">
                <a16:creationId xmlns:a16="http://schemas.microsoft.com/office/drawing/2014/main" id="{052F18FF-CE11-45F4-8B7D-84715F7B4716}"/>
              </a:ext>
            </a:extLst>
          </p:cNvPr>
          <p:cNvSpPr>
            <a:spLocks noGrp="1"/>
          </p:cNvSpPr>
          <p:nvPr>
            <p:ph idx="1"/>
          </p:nvPr>
        </p:nvSpPr>
        <p:spPr>
          <a:xfrm>
            <a:off x="966802" y="2510354"/>
            <a:ext cx="7210396" cy="2699487"/>
          </a:xfrm>
        </p:spPr>
        <p:txBody>
          <a:bodyPr>
            <a:noAutofit/>
          </a:bodyPr>
          <a:lstStyle/>
          <a:p>
            <a:pPr algn="just"/>
            <a:r>
              <a:rPr lang="en-US" sz="2000" dirty="0"/>
              <a:t>The aim of the project is to design and implement a visual studio-based SCADA system for remote industrial plant. </a:t>
            </a:r>
            <a:endParaRPr lang="en-GB" sz="2000" dirty="0"/>
          </a:p>
          <a:p>
            <a:pPr algn="just"/>
            <a:r>
              <a:rPr lang="en-US" sz="2000" dirty="0"/>
              <a:t>The following are the specific objectives of the study:</a:t>
            </a:r>
            <a:endParaRPr lang="en-GB" sz="2000" dirty="0"/>
          </a:p>
          <a:p>
            <a:pPr marL="385763" indent="-385763" algn="just">
              <a:buFont typeface="+mj-lt"/>
              <a:buAutoNum type="romanLcPeriod"/>
            </a:pPr>
            <a:r>
              <a:rPr lang="en-US" sz="2000" dirty="0"/>
              <a:t>To be able to determine the temperature and level of a process using sensors </a:t>
            </a:r>
            <a:endParaRPr lang="en-GB" sz="2000" dirty="0"/>
          </a:p>
          <a:p>
            <a:pPr marL="385763" indent="-385763" algn="just">
              <a:buFont typeface="+mj-lt"/>
              <a:buAutoNum type="romanLcPeriod"/>
            </a:pPr>
            <a:r>
              <a:rPr lang="en-US" sz="2000" dirty="0"/>
              <a:t>To be able to develop a combination of hardware and software to monitor and control process parameter.</a:t>
            </a:r>
            <a:endParaRPr lang="en-GB" sz="2000" dirty="0"/>
          </a:p>
          <a:p>
            <a:pPr marL="385763" indent="-385763" algn="just">
              <a:buFont typeface="+mj-lt"/>
              <a:buAutoNum type="romanLcPeriod"/>
            </a:pPr>
            <a:r>
              <a:rPr lang="en-US" sz="2000" dirty="0"/>
              <a:t>To be able to connect the microcontroller and the PC so as to feed the acquired data to the PC based application.</a:t>
            </a:r>
            <a:endParaRPr lang="en-GB" sz="2000" dirty="0"/>
          </a:p>
          <a:p>
            <a:pPr algn="just"/>
            <a:endParaRPr lang="en-GB" sz="2000" dirty="0"/>
          </a:p>
        </p:txBody>
      </p:sp>
      <p:pic>
        <p:nvPicPr>
          <p:cNvPr id="5" name="Picture 2" descr="C:\Users\ALIYU\Documents\MENG THESIS\main work\IMG_20190602_160125_503.jpg">
            <a:extLst>
              <a:ext uri="{FF2B5EF4-FFF2-40B4-BE49-F238E27FC236}">
                <a16:creationId xmlns:a16="http://schemas.microsoft.com/office/drawing/2014/main" id="{4160264A-E09C-4179-9A70-D3E13CF67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19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2A21-8B71-4F12-9D84-55A6EDE0F313}"/>
              </a:ext>
            </a:extLst>
          </p:cNvPr>
          <p:cNvSpPr>
            <a:spLocks noGrp="1"/>
          </p:cNvSpPr>
          <p:nvPr>
            <p:ph type="title"/>
          </p:nvPr>
        </p:nvSpPr>
        <p:spPr/>
        <p:txBody>
          <a:bodyPr/>
          <a:lstStyle/>
          <a:p>
            <a:r>
              <a:rPr lang="en-US" b="1" dirty="0"/>
              <a:t>The Scope of the Study</a:t>
            </a:r>
            <a:endParaRPr lang="en-GB" dirty="0"/>
          </a:p>
        </p:txBody>
      </p:sp>
      <p:sp>
        <p:nvSpPr>
          <p:cNvPr id="3" name="Content Placeholder 2">
            <a:extLst>
              <a:ext uri="{FF2B5EF4-FFF2-40B4-BE49-F238E27FC236}">
                <a16:creationId xmlns:a16="http://schemas.microsoft.com/office/drawing/2014/main" id="{EFE6F245-2E35-4E9E-AECE-DC20A6769612}"/>
              </a:ext>
            </a:extLst>
          </p:cNvPr>
          <p:cNvSpPr>
            <a:spLocks noGrp="1"/>
          </p:cNvSpPr>
          <p:nvPr>
            <p:ph idx="1"/>
          </p:nvPr>
        </p:nvSpPr>
        <p:spPr/>
        <p:txBody>
          <a:bodyPr/>
          <a:lstStyle/>
          <a:p>
            <a:pPr algn="just"/>
            <a:r>
              <a:rPr lang="en-US" dirty="0"/>
              <a:t>The SCADA system described in this study is limited to two process variable that is temperature and level and the control action for both processes is manual and automatic. The automatic mode of the control is limited to ON/OFF control. The control can be done via the master station (the PC) </a:t>
            </a:r>
            <a:r>
              <a:rPr lang="en-GB" dirty="0"/>
              <a:t>or locally on the plant.</a:t>
            </a:r>
          </a:p>
          <a:p>
            <a:pPr marL="0" indent="0">
              <a:buNone/>
            </a:pPr>
            <a:endParaRPr lang="en-GB" dirty="0"/>
          </a:p>
        </p:txBody>
      </p:sp>
      <p:pic>
        <p:nvPicPr>
          <p:cNvPr id="5" name="Picture 2" descr="C:\Users\ALIYU\Documents\MENG THESIS\main work\IMG_20190602_160125_503.jpg">
            <a:extLst>
              <a:ext uri="{FF2B5EF4-FFF2-40B4-BE49-F238E27FC236}">
                <a16:creationId xmlns:a16="http://schemas.microsoft.com/office/drawing/2014/main" id="{735185EC-5ABB-4A78-8E4A-C8A046824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27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24BF-B486-42FA-A9B8-7B87F977DB36}"/>
              </a:ext>
            </a:extLst>
          </p:cNvPr>
          <p:cNvSpPr>
            <a:spLocks noGrp="1"/>
          </p:cNvSpPr>
          <p:nvPr>
            <p:ph type="title"/>
          </p:nvPr>
        </p:nvSpPr>
        <p:spPr/>
        <p:txBody>
          <a:bodyPr/>
          <a:lstStyle/>
          <a:p>
            <a:r>
              <a:rPr lang="en-US" b="1" dirty="0"/>
              <a:t>Research Methodology</a:t>
            </a:r>
            <a:endParaRPr lang="en-GB" dirty="0"/>
          </a:p>
        </p:txBody>
      </p:sp>
      <p:sp>
        <p:nvSpPr>
          <p:cNvPr id="3" name="Content Placeholder 2">
            <a:extLst>
              <a:ext uri="{FF2B5EF4-FFF2-40B4-BE49-F238E27FC236}">
                <a16:creationId xmlns:a16="http://schemas.microsoft.com/office/drawing/2014/main" id="{5B542E39-FCD3-419F-B601-A90D2C638557}"/>
              </a:ext>
            </a:extLst>
          </p:cNvPr>
          <p:cNvSpPr>
            <a:spLocks noGrp="1"/>
          </p:cNvSpPr>
          <p:nvPr>
            <p:ph idx="1"/>
          </p:nvPr>
        </p:nvSpPr>
        <p:spPr>
          <a:xfrm>
            <a:off x="966802" y="2523818"/>
            <a:ext cx="7210396" cy="3152467"/>
          </a:xfrm>
        </p:spPr>
        <p:txBody>
          <a:bodyPr>
            <a:normAutofit fontScale="85000" lnSpcReduction="10000"/>
          </a:bodyPr>
          <a:lstStyle/>
          <a:p>
            <a:pPr marL="0" lvl="0" indent="0" algn="just">
              <a:buNone/>
            </a:pPr>
            <a:r>
              <a:rPr lang="en-US" dirty="0"/>
              <a:t>Sensors are used to detect  level and temperature in the process vessel. An Arduino </a:t>
            </a:r>
            <a:r>
              <a:rPr lang="en-US" dirty="0" err="1"/>
              <a:t>uno</a:t>
            </a:r>
            <a:r>
              <a:rPr lang="en-US" dirty="0"/>
              <a:t> microcontroller board is used to implement the control algorithm for the processes. Data collected from the sensors are constantly sent to the microcontroller which is in turn connected to a PC. At the front end, a SCADA software developed using </a:t>
            </a:r>
            <a:r>
              <a:rPr lang="en-US" dirty="0" err="1"/>
              <a:t>microsoft</a:t>
            </a:r>
            <a:r>
              <a:rPr lang="en-US" dirty="0"/>
              <a:t> visual studio is loaded on the computer which takes values from the microcontroller as measured from the process and displays them on its front panel. The screen is intended to allow user monitor the state of the processes and to set parameters like set point</a:t>
            </a:r>
            <a:r>
              <a:rPr lang="en-GB" dirty="0"/>
              <a:t>. </a:t>
            </a:r>
            <a:r>
              <a:rPr lang="en-US" dirty="0"/>
              <a:t>USB to RS232 TTL module is used for the wired communication between the computer and the microcontroller.</a:t>
            </a:r>
            <a:endParaRPr lang="en-GB" dirty="0"/>
          </a:p>
        </p:txBody>
      </p:sp>
      <p:pic>
        <p:nvPicPr>
          <p:cNvPr id="5" name="Picture 2" descr="C:\Users\ALIYU\Documents\MENG THESIS\main work\IMG_20190602_160125_503.jpg">
            <a:extLst>
              <a:ext uri="{FF2B5EF4-FFF2-40B4-BE49-F238E27FC236}">
                <a16:creationId xmlns:a16="http://schemas.microsoft.com/office/drawing/2014/main" id="{9291BD13-FCAE-4786-BD93-3C7CE1661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22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F83E-0F0E-4E51-AA21-586A042148AB}"/>
              </a:ext>
            </a:extLst>
          </p:cNvPr>
          <p:cNvSpPr>
            <a:spLocks noGrp="1"/>
          </p:cNvSpPr>
          <p:nvPr>
            <p:ph type="title"/>
          </p:nvPr>
        </p:nvSpPr>
        <p:spPr/>
        <p:txBody>
          <a:bodyPr/>
          <a:lstStyle/>
          <a:p>
            <a:r>
              <a:rPr lang="en-US" b="1" dirty="0"/>
              <a:t>Significant of the Study</a:t>
            </a:r>
            <a:endParaRPr lang="en-GB" dirty="0"/>
          </a:p>
        </p:txBody>
      </p:sp>
      <p:sp>
        <p:nvSpPr>
          <p:cNvPr id="3" name="Content Placeholder 2">
            <a:extLst>
              <a:ext uri="{FF2B5EF4-FFF2-40B4-BE49-F238E27FC236}">
                <a16:creationId xmlns:a16="http://schemas.microsoft.com/office/drawing/2014/main" id="{C1E6DF6B-2BEB-4138-9A9E-89EC925F6E26}"/>
              </a:ext>
            </a:extLst>
          </p:cNvPr>
          <p:cNvSpPr>
            <a:spLocks noGrp="1"/>
          </p:cNvSpPr>
          <p:nvPr>
            <p:ph idx="1"/>
          </p:nvPr>
        </p:nvSpPr>
        <p:spPr/>
        <p:txBody>
          <a:bodyPr/>
          <a:lstStyle/>
          <a:p>
            <a:r>
              <a:rPr lang="en-US" dirty="0"/>
              <a:t>The significance of this project is to develop a SCADA system that is cheaper than the available one.</a:t>
            </a:r>
          </a:p>
          <a:p>
            <a:r>
              <a:rPr lang="en-US" dirty="0"/>
              <a:t>These systems find applications in:</a:t>
            </a:r>
            <a:endParaRPr lang="en-GB" dirty="0"/>
          </a:p>
          <a:p>
            <a:pPr marL="385763" indent="-385763">
              <a:buFont typeface="+mj-lt"/>
              <a:buAutoNum type="romanLcPeriod"/>
            </a:pPr>
            <a:r>
              <a:rPr lang="en-US" b="1" dirty="0"/>
              <a:t>Food and Beverage Processing:</a:t>
            </a:r>
          </a:p>
          <a:p>
            <a:pPr marL="385763" indent="-385763">
              <a:buFont typeface="+mj-lt"/>
              <a:buAutoNum type="romanLcPeriod"/>
            </a:pPr>
            <a:r>
              <a:rPr lang="en-US" b="1" dirty="0"/>
              <a:t>Plastic Production</a:t>
            </a:r>
          </a:p>
          <a:p>
            <a:pPr marL="385763" indent="-385763">
              <a:buFont typeface="+mj-lt"/>
              <a:buAutoNum type="romanLcPeriod"/>
            </a:pPr>
            <a:r>
              <a:rPr lang="en-US" b="1" dirty="0"/>
              <a:t>In crude gathering system</a:t>
            </a:r>
            <a:endParaRPr lang="en-GB" dirty="0"/>
          </a:p>
        </p:txBody>
      </p:sp>
      <p:pic>
        <p:nvPicPr>
          <p:cNvPr id="5" name="Picture 2" descr="C:\Users\ALIYU\Documents\MENG THESIS\main work\IMG_20190602_160125_503.jpg">
            <a:extLst>
              <a:ext uri="{FF2B5EF4-FFF2-40B4-BE49-F238E27FC236}">
                <a16:creationId xmlns:a16="http://schemas.microsoft.com/office/drawing/2014/main" id="{05320682-C984-46BC-8921-F0A972E8E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9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B5A8-4AB3-4D67-9210-BCE531A334CC}"/>
              </a:ext>
            </a:extLst>
          </p:cNvPr>
          <p:cNvSpPr>
            <a:spLocks noGrp="1"/>
          </p:cNvSpPr>
          <p:nvPr>
            <p:ph type="title"/>
          </p:nvPr>
        </p:nvSpPr>
        <p:spPr/>
        <p:txBody>
          <a:bodyPr>
            <a:normAutofit fontScale="90000"/>
          </a:bodyPr>
          <a:lstStyle/>
          <a:p>
            <a:r>
              <a:rPr lang="en-US" b="1" dirty="0"/>
              <a:t>Review of Literatures Related to SCADA Control</a:t>
            </a:r>
            <a:endParaRPr lang="en-GB" dirty="0"/>
          </a:p>
        </p:txBody>
      </p:sp>
      <p:sp>
        <p:nvSpPr>
          <p:cNvPr id="3" name="Content Placeholder 2">
            <a:extLst>
              <a:ext uri="{FF2B5EF4-FFF2-40B4-BE49-F238E27FC236}">
                <a16:creationId xmlns:a16="http://schemas.microsoft.com/office/drawing/2014/main" id="{2EB9A1F7-CC80-49B5-BAF7-900CF086AA58}"/>
              </a:ext>
            </a:extLst>
          </p:cNvPr>
          <p:cNvSpPr>
            <a:spLocks noGrp="1"/>
          </p:cNvSpPr>
          <p:nvPr>
            <p:ph idx="1"/>
          </p:nvPr>
        </p:nvSpPr>
        <p:spPr/>
        <p:txBody>
          <a:bodyPr>
            <a:normAutofit fontScale="85000" lnSpcReduction="10000"/>
          </a:bodyPr>
          <a:lstStyle/>
          <a:p>
            <a:r>
              <a:rPr lang="en-US" dirty="0" err="1"/>
              <a:t>Engin</a:t>
            </a:r>
            <a:r>
              <a:rPr lang="en-US" dirty="0"/>
              <a:t> and Mevlut (2006) used a Java-enabled mobile phone as a client in a sample SCADA application in order to display and supervise the position of a sample prototype crane.</a:t>
            </a:r>
          </a:p>
          <a:p>
            <a:r>
              <a:rPr lang="en-US" dirty="0"/>
              <a:t>Muhammad, Sayed Muhammed and Ahmed, (2009) worked on a framework of Intranet-SCADA using LabVIEW based Data Acquisition and Management.</a:t>
            </a:r>
          </a:p>
          <a:p>
            <a:r>
              <a:rPr lang="en-US" dirty="0" err="1"/>
              <a:t>Parwal</a:t>
            </a:r>
            <a:r>
              <a:rPr lang="en-US" dirty="0"/>
              <a:t> (2013) presents an implementation of fuzzy technique based on LabVIEW for control gas system, and develop a special testing machine for testing the weak points at the pipe connections e.g. pipe bends, and intermediate connections.</a:t>
            </a:r>
            <a:endParaRPr lang="en-GB" dirty="0"/>
          </a:p>
          <a:p>
            <a:endParaRPr lang="en-GB" dirty="0"/>
          </a:p>
        </p:txBody>
      </p:sp>
      <p:pic>
        <p:nvPicPr>
          <p:cNvPr id="5" name="Picture 2" descr="C:\Users\ALIYU\Documents\MENG THESIS\main work\IMG_20190602_160125_503.jpg">
            <a:extLst>
              <a:ext uri="{FF2B5EF4-FFF2-40B4-BE49-F238E27FC236}">
                <a16:creationId xmlns:a16="http://schemas.microsoft.com/office/drawing/2014/main" id="{D2F57AB6-936A-402F-BBDA-473CC6207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90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3FF7-197D-4B28-B796-1866BF90CB0C}"/>
              </a:ext>
            </a:extLst>
          </p:cNvPr>
          <p:cNvSpPr>
            <a:spLocks noGrp="1"/>
          </p:cNvSpPr>
          <p:nvPr>
            <p:ph type="title"/>
          </p:nvPr>
        </p:nvSpPr>
        <p:spPr/>
        <p:txBody>
          <a:bodyPr>
            <a:normAutofit fontScale="90000"/>
          </a:bodyPr>
          <a:lstStyle/>
          <a:p>
            <a:r>
              <a:rPr lang="en-US" b="1" dirty="0"/>
              <a:t>Review of Literatures Related to SCADA Control</a:t>
            </a:r>
            <a:endParaRPr lang="en-GB" dirty="0"/>
          </a:p>
        </p:txBody>
      </p:sp>
      <p:sp>
        <p:nvSpPr>
          <p:cNvPr id="3" name="Content Placeholder 2">
            <a:extLst>
              <a:ext uri="{FF2B5EF4-FFF2-40B4-BE49-F238E27FC236}">
                <a16:creationId xmlns:a16="http://schemas.microsoft.com/office/drawing/2014/main" id="{AC6057B4-1890-4AD7-8F13-A9C2F88E7DDD}"/>
              </a:ext>
            </a:extLst>
          </p:cNvPr>
          <p:cNvSpPr>
            <a:spLocks noGrp="1"/>
          </p:cNvSpPr>
          <p:nvPr>
            <p:ph idx="1"/>
          </p:nvPr>
        </p:nvSpPr>
        <p:spPr/>
        <p:txBody>
          <a:bodyPr>
            <a:normAutofit fontScale="85000" lnSpcReduction="20000"/>
          </a:bodyPr>
          <a:lstStyle/>
          <a:p>
            <a:r>
              <a:rPr lang="en-US" dirty="0" err="1"/>
              <a:t>Andreassen</a:t>
            </a:r>
            <a:r>
              <a:rPr lang="en-US" dirty="0"/>
              <a:t>, </a:t>
            </a:r>
            <a:r>
              <a:rPr lang="en-US" dirty="0" err="1"/>
              <a:t>Augrandjean</a:t>
            </a:r>
            <a:r>
              <a:rPr lang="en-US" dirty="0"/>
              <a:t>, </a:t>
            </a:r>
            <a:r>
              <a:rPr lang="en-US" dirty="0" err="1"/>
              <a:t>Blanko</a:t>
            </a:r>
            <a:r>
              <a:rPr lang="en-US" dirty="0"/>
              <a:t>, </a:t>
            </a:r>
            <a:r>
              <a:rPr lang="en-US" dirty="0" err="1"/>
              <a:t>Abola</a:t>
            </a:r>
            <a:r>
              <a:rPr lang="en-US" dirty="0"/>
              <a:t> and Gomez. (2015) successfully developed and implemented a prototypes more customizable supervision using LabVIEW as an attractive alternative to WinCC.</a:t>
            </a:r>
          </a:p>
          <a:p>
            <a:r>
              <a:rPr lang="en-US" dirty="0"/>
              <a:t>Laith, </a:t>
            </a:r>
            <a:r>
              <a:rPr lang="en-US" dirty="0" err="1"/>
              <a:t>Subhi</a:t>
            </a:r>
            <a:r>
              <a:rPr lang="en-US" dirty="0"/>
              <a:t>, and Mohammed, (2017) designed and simulated a Supervisory Control and Data Acquisition (SCADA) system to control oil pipeline and depot plant.</a:t>
            </a:r>
          </a:p>
          <a:p>
            <a:r>
              <a:rPr lang="en-GB" dirty="0"/>
              <a:t>Designed a low-cost industrial SCADA system for small and medium-sized enterprises (SMEs). The data acquisition of the loads was done using current sensors and uploading the data to the </a:t>
            </a:r>
            <a:r>
              <a:rPr lang="en-GB" dirty="0" err="1"/>
              <a:t>Blynk</a:t>
            </a:r>
            <a:r>
              <a:rPr lang="en-GB" dirty="0"/>
              <a:t> app for live observation using an Ethernet shield connected to the router through a LAN cable.</a:t>
            </a:r>
          </a:p>
          <a:p>
            <a:endParaRPr lang="en-GB" dirty="0"/>
          </a:p>
        </p:txBody>
      </p:sp>
      <p:pic>
        <p:nvPicPr>
          <p:cNvPr id="5" name="Picture 2" descr="C:\Users\ALIYU\Documents\MENG THESIS\main work\IMG_20190602_160125_503.jpg">
            <a:extLst>
              <a:ext uri="{FF2B5EF4-FFF2-40B4-BE49-F238E27FC236}">
                <a16:creationId xmlns:a16="http://schemas.microsoft.com/office/drawing/2014/main" id="{9DB3D7A3-8031-40CF-AA0B-2361E2F1B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176" y="0"/>
            <a:ext cx="1191640" cy="1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935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405</TotalTime>
  <Words>1232</Words>
  <Application>Microsoft Office PowerPoint</Application>
  <PresentationFormat>On-screen Show (4:3)</PresentationFormat>
  <Paragraphs>79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Garamond</vt:lpstr>
      <vt:lpstr>Times New Roman</vt:lpstr>
      <vt:lpstr>Organic</vt:lpstr>
      <vt:lpstr>DESIGN AND IMPLEMENTATION OF SCADA SYSTEM FOR REMOTE INDUSTRIAL PLANT</vt:lpstr>
      <vt:lpstr>Background to the Study</vt:lpstr>
      <vt:lpstr>Statement of the Problem</vt:lpstr>
      <vt:lpstr>Aim and Objectives of the Study</vt:lpstr>
      <vt:lpstr>The Scope of the Study</vt:lpstr>
      <vt:lpstr>Research Methodology</vt:lpstr>
      <vt:lpstr>Significant of the Study</vt:lpstr>
      <vt:lpstr>Review of Literatures Related to SCADA Control</vt:lpstr>
      <vt:lpstr>Review of Literatures Related to SCADA Control</vt:lpstr>
      <vt:lpstr>Review of Literatures Related to SCADA Control</vt:lpstr>
      <vt:lpstr>Functional block diagram of the process control system</vt:lpstr>
      <vt:lpstr>PowerPoint Presentation</vt:lpstr>
      <vt:lpstr>Results and Discussion</vt:lpstr>
      <vt:lpstr>Results and Discussion</vt:lpstr>
      <vt:lpstr>Results and Discussion</vt:lpstr>
      <vt:lpstr>PowerPoint Presentation</vt:lpstr>
      <vt:lpstr>PowerPoint Presentation</vt:lpstr>
      <vt:lpstr>PowerPoint Presentation</vt:lpstr>
      <vt:lpstr>PowerPoint Presentation</vt:lpstr>
      <vt:lpstr>PowerPoint Presentation</vt:lpstr>
      <vt:lpstr>Findings </vt:lpstr>
      <vt:lpstr>Contribution to Knowledge</vt:lpstr>
      <vt:lpstr>Conclusion and 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SCADA SYSTEM FOR REMOTE INDUSTRIAL PLANT</dc:title>
  <dc:creator>ALIYU MOHAMMED</dc:creator>
  <cp:lastModifiedBy>ALIYU MOHAMMED</cp:lastModifiedBy>
  <cp:revision>28</cp:revision>
  <dcterms:created xsi:type="dcterms:W3CDTF">2023-04-10T05:44:56Z</dcterms:created>
  <dcterms:modified xsi:type="dcterms:W3CDTF">2023-04-11T11:39:42Z</dcterms:modified>
</cp:coreProperties>
</file>